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27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72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698671"/>
            <a:ext cx="6329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Loan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7611"/>
            <a:ext cx="5293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 Analysis &amp; Risk Assessment Framework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421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SQL-driven approach to evaluating loan applications, assessing risk profiles, and optimizing approval decisions through data-driven insights.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0EC404-2712-4CEA-913D-84F6CD3CB939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2859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19482"/>
            <a:ext cx="5030748" cy="527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Strategic Recommendations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87956" y="1400413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87956" y="1664375"/>
            <a:ext cx="7568089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787956" y="1794510"/>
            <a:ext cx="211085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Refine Scoring Weights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87956" y="2159556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Adjust the composite scoring formula based on approval outcomes to improve predictive accuracy. Test different weight distributions for credit score, points, and employment history.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87956" y="2995017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87956" y="3258979"/>
            <a:ext cx="7568089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787956" y="3389114"/>
            <a:ext cx="211085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Implement Risk Tiers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87956" y="3754160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approvals for low-risk applicants (DTI &lt;25%, credit &gt;650) while routing medium and high-risk cases to underwriters for manual review.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87956" y="4589621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87956" y="4853583"/>
            <a:ext cx="7568089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787956" y="4983718"/>
            <a:ext cx="211085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Investigate Anomalies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87956" y="5348764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alerts for high-income/low-credit combinations and experienced applicants with rejections. These edge cases may reveal process gaps or fraud patterns.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87956" y="6184225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87956" y="6448187"/>
            <a:ext cx="7568089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8" name="Text 15"/>
          <p:cNvSpPr/>
          <p:nvPr/>
        </p:nvSpPr>
        <p:spPr>
          <a:xfrm>
            <a:off x="787956" y="6578322"/>
            <a:ext cx="263806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Monitor Approval Thresholds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87956" y="6943368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Regularly analyze approved vs. rejected cohorts to ensure credit score and income averages align with risk appetite and portfolio performance goals.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757714" y="1398269"/>
            <a:ext cx="6884057" cy="376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250000"/>
              </a:lnSpc>
            </a:pP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51DA18-3672-4694-AAD5-54F8F32F8243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D2125CD2-CD4E-46E1-8FEC-5D8D5E64A534}"/>
              </a:ext>
            </a:extLst>
          </p:cNvPr>
          <p:cNvSpPr/>
          <p:nvPr/>
        </p:nvSpPr>
        <p:spPr>
          <a:xfrm>
            <a:off x="4596937" y="3869871"/>
            <a:ext cx="8245606" cy="1240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10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24093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338" y="481132"/>
            <a:ext cx="4374594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12338" y="1465183"/>
            <a:ext cx="26247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Core Data Elements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12338" y="2151240"/>
            <a:ext cx="6489383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loan applications dataset captures critical financial and demographic information for each applicant: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12338" y="3056539"/>
            <a:ext cx="648938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 identifiers (name, city)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00023" y="3461666"/>
            <a:ext cx="648938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Financial metrics (income, loan amount)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00023" y="3866793"/>
            <a:ext cx="648938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Credit assessment (credit score, points)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00023" y="4294676"/>
            <a:ext cx="648938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Employment history (years employed)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12338" y="4689276"/>
            <a:ext cx="648938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Approval status (loan_approved)</a:t>
            </a:r>
            <a:endParaRPr lang="en-US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606" y="945950"/>
            <a:ext cx="6489383" cy="648938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12338" y="5540693"/>
            <a:ext cx="6916340" cy="997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structured dataset enables sophisticated risk analysis and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pattern detection across multiple dimensions of borrower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creditworthiness.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9AD63-75BF-4748-96D7-C328AFA66111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Problem Statements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40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analysis addresses ten critical business questions that drive loan decisioning: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62118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289655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045381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380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Loan-to-Income Ratio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29422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high-risk applicants exceeding 30% debt burden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662118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62982" y="289655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3045381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2982" y="380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Approval Patterns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62982" y="429422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 credit profiles across approval statuses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118378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28224" y="53528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" y="5501640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28224" y="6260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Risk Anomalies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28224" y="675048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Flag counterintuitive income-credit combinations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8548" y="5118378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62982" y="53528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148" y="5501640"/>
            <a:ext cx="306110" cy="38266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62982" y="6260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Applicant Ranking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62982" y="675048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Score and prioritize candidates systematically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CAB984-10F1-40CB-B32B-E528BBC5A994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C8D6BFC-4FBE-4BC3-8701-72A328B325C7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80811" y="615196"/>
            <a:ext cx="1230739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Q1: Find all applicants whose loan amount is greater than 30% of their annual income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92743" y="1320999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query identifies applicants whose loan amounts exceed 30% of their annual income—a key indicator of potential repayment stress.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812" y="2723436"/>
            <a:ext cx="8175426" cy="2119313"/>
          </a:xfrm>
          <a:prstGeom prst="roundRect">
            <a:avLst>
              <a:gd name="adj" fmla="val 4422"/>
            </a:avLst>
          </a:prstGeom>
          <a:solidFill>
            <a:srgbClr val="F2EFED"/>
          </a:solidFill>
          <a:ln/>
        </p:spPr>
      </p:sp>
      <p:sp>
        <p:nvSpPr>
          <p:cNvPr id="5" name="Shape 3"/>
          <p:cNvSpPr/>
          <p:nvPr/>
        </p:nvSpPr>
        <p:spPr>
          <a:xfrm>
            <a:off x="769739" y="2723436"/>
            <a:ext cx="8186499" cy="2785706"/>
          </a:xfrm>
          <a:prstGeom prst="roundRect">
            <a:avLst>
              <a:gd name="adj" fmla="val 1579"/>
            </a:avLst>
          </a:prstGeom>
          <a:solidFill>
            <a:srgbClr val="F2EFED"/>
          </a:solidFill>
          <a:ln/>
        </p:spPr>
      </p:sp>
      <p:sp>
        <p:nvSpPr>
          <p:cNvPr id="6" name="Text 4"/>
          <p:cNvSpPr/>
          <p:nvPr/>
        </p:nvSpPr>
        <p:spPr>
          <a:xfrm>
            <a:off x="992743" y="2835661"/>
            <a:ext cx="7963495" cy="2558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city, income, loan_amount, </a:t>
            </a:r>
          </a:p>
          <a:p>
            <a:pPr>
              <a:lnSpc>
                <a:spcPct val="200000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ROUND((loan_amount / income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loan_to_income_ratio</a:t>
            </a:r>
          </a:p>
          <a:p>
            <a:pPr>
              <a:lnSpc>
                <a:spcPct val="20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loan_applications</a:t>
            </a:r>
          </a:p>
          <a:p>
            <a:pPr>
              <a:lnSpc>
                <a:spcPct val="20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loan_amount &gt; (income *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loan_to_income_ratio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B1B205-2C02-495C-8080-A9B3BF99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166" y="4969003"/>
            <a:ext cx="8101372" cy="2662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259" y="117140"/>
            <a:ext cx="674501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Q2 &amp; Q3: Credit Profile Analysis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608392" y="963931"/>
            <a:ext cx="10227930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Q2: Calculate the average credit score for approved vs rejected loans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12613" y="1579391"/>
            <a:ext cx="6745010" cy="2308023"/>
          </a:xfrm>
          <a:prstGeom prst="roundRect">
            <a:avLst>
              <a:gd name="adj" fmla="val 1579"/>
            </a:avLst>
          </a:prstGeom>
          <a:solidFill>
            <a:srgbClr val="F2EFED"/>
          </a:solidFill>
          <a:ln/>
        </p:spPr>
      </p:sp>
      <p:sp>
        <p:nvSpPr>
          <p:cNvPr id="6" name="Text 4"/>
          <p:cNvSpPr/>
          <p:nvPr/>
        </p:nvSpPr>
        <p:spPr>
          <a:xfrm>
            <a:off x="977861" y="1639495"/>
            <a:ext cx="6241806" cy="230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loan_approved, 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COUNT(*)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total_applications,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ROUND(AVG(credit_score),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avg_credit_score,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ROUND(AVG(income),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avg_income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loan_applications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loan_approved;</a:t>
            </a:r>
          </a:p>
        </p:txBody>
      </p:sp>
      <p:sp>
        <p:nvSpPr>
          <p:cNvPr id="7" name="Text 5"/>
          <p:cNvSpPr/>
          <p:nvPr/>
        </p:nvSpPr>
        <p:spPr>
          <a:xfrm>
            <a:off x="775811" y="4346513"/>
            <a:ext cx="11797423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Q3: Find applicants who have above-average income but below-average credit scores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75811" y="5008192"/>
            <a:ext cx="8340893" cy="1856631"/>
          </a:xfrm>
          <a:prstGeom prst="roundRect">
            <a:avLst>
              <a:gd name="adj" fmla="val 1899"/>
            </a:avLst>
          </a:prstGeom>
          <a:solidFill>
            <a:srgbClr val="F2EFED"/>
          </a:solidFill>
          <a:ln/>
        </p:spPr>
      </p:sp>
      <p:sp>
        <p:nvSpPr>
          <p:cNvPr id="10" name="Text 8"/>
          <p:cNvSpPr/>
          <p:nvPr/>
        </p:nvSpPr>
        <p:spPr>
          <a:xfrm>
            <a:off x="931426" y="5130985"/>
            <a:ext cx="8029662" cy="1519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city, income, credit_score, loan_approved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loan_applications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income &gt;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AVG(income)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loan_applications)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credit_score &lt;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AVG(credit_score)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loan_applications);</a:t>
            </a:r>
          </a:p>
        </p:txBody>
      </p:sp>
      <p:sp>
        <p:nvSpPr>
          <p:cNvPr id="11" name="Text 9"/>
          <p:cNvSpPr/>
          <p:nvPr/>
        </p:nvSpPr>
        <p:spPr>
          <a:xfrm>
            <a:off x="785813" y="6963251"/>
            <a:ext cx="13058775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queries reveal approval patterns and identify high-income applicants with surprisingly low credit scores—potential fraud signals or unique circumstances requiring investigation.</a:t>
            </a:r>
            <a:endParaRPr lang="en-US" sz="15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1292FB-743E-4BA7-8C31-2C196927D1A2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10639D-0C84-445A-8B02-5D4ACF3D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620" y="2167815"/>
            <a:ext cx="6573167" cy="137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4C52CF-E89C-4FF0-A7C1-35DC18D86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088" y="5034152"/>
            <a:ext cx="5358081" cy="1731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3">
            <a:extLst>
              <a:ext uri="{FF2B5EF4-FFF2-40B4-BE49-F238E27FC236}">
                <a16:creationId xmlns:a16="http://schemas.microsoft.com/office/drawing/2014/main" id="{BF78B38C-51C6-4622-8450-6B1D74567CA9}"/>
              </a:ext>
            </a:extLst>
          </p:cNvPr>
          <p:cNvSpPr/>
          <p:nvPr/>
        </p:nvSpPr>
        <p:spPr>
          <a:xfrm>
            <a:off x="759567" y="4519427"/>
            <a:ext cx="7087604" cy="3600991"/>
          </a:xfrm>
          <a:prstGeom prst="roundRect">
            <a:avLst>
              <a:gd name="adj" fmla="val 1352"/>
            </a:avLst>
          </a:prstGeom>
          <a:solidFill>
            <a:srgbClr val="F2EFED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Text 0"/>
          <p:cNvSpPr/>
          <p:nvPr/>
        </p:nvSpPr>
        <p:spPr>
          <a:xfrm>
            <a:off x="628360" y="270769"/>
            <a:ext cx="400550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Q4 &amp; Q5: Risk Categorization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628360" y="794286"/>
            <a:ext cx="10715965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Q4: Rank applicants by their points and show their loan approval status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812470" y="2155371"/>
            <a:ext cx="5344733" cy="949660"/>
          </a:xfrm>
          <a:prstGeom prst="roundRect">
            <a:avLst>
              <a:gd name="adj" fmla="val 48093"/>
            </a:avLst>
          </a:prstGeom>
          <a:solidFill>
            <a:srgbClr val="F2EFED"/>
          </a:solidFill>
          <a:ln/>
        </p:spPr>
      </p:sp>
      <p:sp>
        <p:nvSpPr>
          <p:cNvPr id="5" name="Shape 3"/>
          <p:cNvSpPr/>
          <p:nvPr/>
        </p:nvSpPr>
        <p:spPr>
          <a:xfrm>
            <a:off x="759567" y="1194654"/>
            <a:ext cx="6472357" cy="2149911"/>
          </a:xfrm>
          <a:prstGeom prst="roundRect">
            <a:avLst>
              <a:gd name="adj" fmla="val 1352"/>
            </a:avLst>
          </a:prstGeom>
          <a:solidFill>
            <a:srgbClr val="F2EFED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43926" y="1291809"/>
            <a:ext cx="6213277" cy="2052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city, points, credit_score, loan_approved,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points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points_rank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loan_applications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points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 6"/>
          <p:cNvSpPr/>
          <p:nvPr/>
        </p:nvSpPr>
        <p:spPr>
          <a:xfrm>
            <a:off x="628360" y="3784634"/>
            <a:ext cx="11152457" cy="56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Q5: Calculate the debt-to-income ratio and categorize applicants into risk levels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(Low Risk: &lt;25%, Medium Risk: 25-40%, High Risk: &gt;40%)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43926" y="4613785"/>
            <a:ext cx="6213277" cy="2900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city, income, loan_amount,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((loan_amount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income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dti_ratio,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(loan_amount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income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'Low Risk'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(loan_amount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income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'Medium Risk'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'High Risk'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risk_category,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loan_approved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loan_applications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dti_ratio;</a:t>
            </a:r>
          </a:p>
        </p:txBody>
      </p:sp>
      <p:sp>
        <p:nvSpPr>
          <p:cNvPr id="18" name="Text 14"/>
          <p:cNvSpPr/>
          <p:nvPr/>
        </p:nvSpPr>
        <p:spPr>
          <a:xfrm>
            <a:off x="6505218" y="7191970"/>
            <a:ext cx="1619845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endParaRPr lang="en-US" sz="12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42F161-E531-4EA7-BE32-3A365A529D53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3E6DB4-8125-46E2-92B4-396E4D1E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203" y="1396395"/>
            <a:ext cx="7061629" cy="2149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2ED31B-AFE4-4877-A908-ABF32432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887" y="5396015"/>
            <a:ext cx="7516260" cy="1683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847" y="273938"/>
            <a:ext cx="452032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Q6 &amp; Q7: Advanced Analytics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09893" y="992752"/>
            <a:ext cx="12758924" cy="44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Q6: Find the applicant(s) with the highest loan amount in each approval status category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86527" y="1821774"/>
            <a:ext cx="5826104" cy="2419625"/>
          </a:xfrm>
          <a:prstGeom prst="roundRect">
            <a:avLst>
              <a:gd name="adj" fmla="val 1182"/>
            </a:avLst>
          </a:prstGeom>
          <a:solidFill>
            <a:srgbClr val="F2EFED"/>
          </a:solidFill>
          <a:ln/>
        </p:spPr>
      </p:sp>
      <p:sp>
        <p:nvSpPr>
          <p:cNvPr id="6" name="Text 4"/>
          <p:cNvSpPr/>
          <p:nvPr/>
        </p:nvSpPr>
        <p:spPr>
          <a:xfrm>
            <a:off x="933925" y="1932264"/>
            <a:ext cx="5826104" cy="2419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city, loan_amount, loan_approved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loan_applications la1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loan_amount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(loan_amount)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loan_applications la2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la1.loan_approved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la2.loan_approved);</a:t>
            </a:r>
          </a:p>
        </p:txBody>
      </p:sp>
      <p:sp>
        <p:nvSpPr>
          <p:cNvPr id="9" name="Text 7"/>
          <p:cNvSpPr/>
          <p:nvPr/>
        </p:nvSpPr>
        <p:spPr>
          <a:xfrm>
            <a:off x="933924" y="4450983"/>
            <a:ext cx="12047289" cy="442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Q7: Calculate cumulative statistics for applicants ordered by credit score</a:t>
            </a:r>
            <a:b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3791" y="4946708"/>
            <a:ext cx="5427396" cy="3173710"/>
          </a:xfrm>
          <a:prstGeom prst="roundRect">
            <a:avLst>
              <a:gd name="adj" fmla="val 2939"/>
            </a:avLst>
          </a:prstGeom>
          <a:solidFill>
            <a:srgbClr val="F2EFED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1332633" y="4905886"/>
            <a:ext cx="5427396" cy="3049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credit_score, loan_amount,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(loan_amount)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credit_score)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cumulative_loan_amount,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(credit_score)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credit_score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UNBOUNDED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PRECEDING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running_avg_credit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loan_applications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credit_score;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F55020-B8C5-4FCC-80C5-270507F1B6BE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1BEC5-8513-4037-8483-DE0A1282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258" y="2125548"/>
            <a:ext cx="700692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8CFEEA-C400-4BC0-8FFC-747AA83D2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645" y="5297141"/>
            <a:ext cx="7659169" cy="2267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397" y="308550"/>
            <a:ext cx="5948839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Q8 &amp; Q9: Scoring System Analysis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13397" y="1023758"/>
            <a:ext cx="10849417" cy="686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Q8: Find applicants whose years of employment is above average 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but still got rejected (loan_approved = 'FALSE')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68310" y="1877022"/>
            <a:ext cx="5060990" cy="2408396"/>
          </a:xfrm>
          <a:prstGeom prst="roundRect">
            <a:avLst>
              <a:gd name="adj" fmla="val 1579"/>
            </a:avLst>
          </a:prstGeom>
          <a:solidFill>
            <a:srgbClr val="F2EFED"/>
          </a:solidFill>
          <a:ln/>
        </p:spPr>
      </p:sp>
      <p:sp>
        <p:nvSpPr>
          <p:cNvPr id="6" name="Text 4"/>
          <p:cNvSpPr/>
          <p:nvPr/>
        </p:nvSpPr>
        <p:spPr>
          <a:xfrm>
            <a:off x="934642" y="1937706"/>
            <a:ext cx="4780358" cy="234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city, years_employed, credit_score, points, loan_approved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loan_applications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years_employed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(years_employed)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loan_applications)</a:t>
            </a: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loan_approved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'FALSE'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years_employed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 6"/>
          <p:cNvSpPr/>
          <p:nvPr/>
        </p:nvSpPr>
        <p:spPr>
          <a:xfrm>
            <a:off x="768310" y="4536876"/>
            <a:ext cx="13257933" cy="51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Q9: Create a scoring system: Calculate total_score = (credit_score * 0.4) + (points * 10) + </a:t>
            </a:r>
          </a:p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(years_employed * 5)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and compare it with loan approval status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32526" y="5464305"/>
            <a:ext cx="6130460" cy="2379345"/>
          </a:xfrm>
          <a:prstGeom prst="roundRect">
            <a:avLst>
              <a:gd name="adj" fmla="val 2938"/>
            </a:avLst>
          </a:prstGeom>
          <a:solidFill>
            <a:srgbClr val="F2EFED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934642" y="5656616"/>
            <a:ext cx="5326228" cy="237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city, credit_score, points, years_employed,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((credit_score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(points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(years_employed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total_score,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loan_approved,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loan_approved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'Approved'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'Rejected'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status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loan_applications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total_score 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6A40A-0A6C-4F25-A480-57ECA4EBB25E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74F3B0-AA42-43A3-A631-5834F778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69" y="2544770"/>
            <a:ext cx="7421011" cy="129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6F2B2-D16E-4F75-9BC9-267ED4E32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36" y="6029664"/>
            <a:ext cx="7704595" cy="138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886" y="478394"/>
            <a:ext cx="12233657" cy="469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Q10 : Find all applicants who have either: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(high credit score &gt; 600 AND low points &lt; 50) OR (low income &lt; 60000 AND approved)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08886" y="1280874"/>
            <a:ext cx="13412629" cy="1487329"/>
          </a:xfrm>
          <a:prstGeom prst="roundRect">
            <a:avLst>
              <a:gd name="adj" fmla="val 4422"/>
            </a:avLst>
          </a:prstGeom>
          <a:solidFill>
            <a:srgbClr val="F2EFED"/>
          </a:solidFill>
          <a:ln/>
        </p:spPr>
      </p:sp>
      <p:sp>
        <p:nvSpPr>
          <p:cNvPr id="4" name="Shape 2"/>
          <p:cNvSpPr/>
          <p:nvPr/>
        </p:nvSpPr>
        <p:spPr>
          <a:xfrm>
            <a:off x="601148" y="1280874"/>
            <a:ext cx="7546810" cy="3878954"/>
          </a:xfrm>
          <a:prstGeom prst="roundRect">
            <a:avLst>
              <a:gd name="adj" fmla="val 1579"/>
            </a:avLst>
          </a:prstGeom>
          <a:solidFill>
            <a:srgbClr val="F2EFED"/>
          </a:solidFill>
          <a:ln/>
        </p:spPr>
      </p:sp>
      <p:sp>
        <p:nvSpPr>
          <p:cNvPr id="5" name="Text 3"/>
          <p:cNvSpPr/>
          <p:nvPr/>
        </p:nvSpPr>
        <p:spPr>
          <a:xfrm>
            <a:off x="757714" y="1398269"/>
            <a:ext cx="6884057" cy="376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2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city, income, credit_score, points, loan_approved</a:t>
            </a:r>
          </a:p>
          <a:p>
            <a:pPr>
              <a:lnSpc>
                <a:spcPct val="2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loan_applications</a:t>
            </a:r>
          </a:p>
          <a:p>
            <a:pPr>
              <a:lnSpc>
                <a:spcPct val="2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(credit_score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points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(income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60000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loan_approved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credit_score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51DA18-3672-4694-AAD5-54F8F32F8243}"/>
              </a:ext>
            </a:extLst>
          </p:cNvPr>
          <p:cNvSpPr/>
          <p:nvPr/>
        </p:nvSpPr>
        <p:spPr>
          <a:xfrm>
            <a:off x="12842543" y="7601803"/>
            <a:ext cx="1678675" cy="518615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1F5F6A-C2B3-4013-95A9-B7DCCEAD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500" y="5159828"/>
            <a:ext cx="8097380" cy="2229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1334</Words>
  <Application>Microsoft Office PowerPoint</Application>
  <PresentationFormat>Custom</PresentationFormat>
  <Paragraphs>135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Crimson Pro Light</vt:lpstr>
      <vt:lpstr>Consolas</vt:lpstr>
      <vt:lpstr>Open Sans</vt:lpstr>
      <vt:lpstr>Arial</vt:lpstr>
      <vt:lpstr>Crimson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Rupnath Shaw</cp:lastModifiedBy>
  <cp:revision>10</cp:revision>
  <dcterms:created xsi:type="dcterms:W3CDTF">2025-10-09T05:22:42Z</dcterms:created>
  <dcterms:modified xsi:type="dcterms:W3CDTF">2025-10-11T05:16:52Z</dcterms:modified>
</cp:coreProperties>
</file>